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95" r:id="rId2"/>
    <p:sldId id="325" r:id="rId3"/>
    <p:sldId id="306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0A7"/>
    <a:srgbClr val="FFFF8F"/>
    <a:srgbClr val="F593A8"/>
    <a:srgbClr val="800080"/>
    <a:srgbClr val="3E3EFC"/>
    <a:srgbClr val="FFDBFA"/>
    <a:srgbClr val="009999"/>
    <a:srgbClr val="BA6006"/>
    <a:srgbClr val="FFFFC1"/>
    <a:srgbClr val="FE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9512" autoAdjust="0"/>
  </p:normalViewPr>
  <p:slideViewPr>
    <p:cSldViewPr>
      <p:cViewPr varScale="1">
        <p:scale>
          <a:sx n="109" d="100"/>
          <a:sy n="109" d="100"/>
        </p:scale>
        <p:origin x="677" y="82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47700" y="878542"/>
            <a:ext cx="7820787" cy="376965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302125" y="673281"/>
            <a:ext cx="457200" cy="450669"/>
          </a:xfrm>
          <a:prstGeom prst="ellipse">
            <a:avLst/>
          </a:prstGeom>
          <a:solidFill>
            <a:schemeClr val="bg1"/>
          </a:solidFill>
          <a:ln w="50800" cap="rnd" cmpd="dbl" algn="ctr">
            <a:solidFill>
              <a:srgbClr val="00206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white">
          <a:xfrm>
            <a:off x="660400" y="266699"/>
            <a:ext cx="7797800" cy="5953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1041087"/>
            <a:ext cx="3921125" cy="3538533"/>
            <a:chOff x="584200" y="1047750"/>
            <a:chExt cx="3682599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85599" y="2007448"/>
              <a:ext cx="1981200" cy="1752600"/>
            </a:xfrm>
            <a:prstGeom prst="hexagon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85800" y="272475"/>
            <a:ext cx="7189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/>
            </a:pPr>
            <a:r>
              <a:rPr lang="en-US" sz="3200" b="1" kern="1200" dirty="0">
                <a:solidFill>
                  <a:srgbClr val="002060"/>
                </a:solidFill>
                <a:latin typeface="Bookman Old Style" pitchFamily="18" charset="0"/>
                <a:ea typeface="+mn-ea"/>
                <a:cs typeface="+mn-cs"/>
              </a:rPr>
              <a:t>7. Diversity in Living Organisms</a:t>
            </a:r>
          </a:p>
        </p:txBody>
      </p: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gif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60070" y="819150"/>
            <a:ext cx="797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These are spiny-skinned organisms.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5" name="Picture 2" descr="C:\Users\ADMIN\Desktop\seastar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" y="1188482"/>
            <a:ext cx="2533650" cy="1924050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605790" y="361950"/>
            <a:ext cx="1908810" cy="374571"/>
          </a:xfrm>
          <a:prstGeom prst="roundRect">
            <a:avLst/>
          </a:prstGeom>
          <a:solidFill>
            <a:srgbClr val="C010A7"/>
          </a:solidFill>
          <a:ln>
            <a:solidFill>
              <a:srgbClr val="FFC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FFFC1"/>
                </a:solidFill>
                <a:latin typeface="Bookman Old Style" panose="02050604050505020204" pitchFamily="18" charset="0"/>
              </a:rPr>
              <a:t>Echinodermata</a:t>
            </a:r>
            <a:endParaRPr lang="en-US" sz="1600" b="1" dirty="0">
              <a:solidFill>
                <a:srgbClr val="FFFFC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0070" y="1200150"/>
            <a:ext cx="789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These are exclusively free-living marine animals.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" y="1634013"/>
            <a:ext cx="4099560" cy="3074669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60070" y="1564305"/>
            <a:ext cx="789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They are triploblastic and have a </a:t>
            </a:r>
            <a:r>
              <a:rPr lang="en-US" dirty="0" err="1">
                <a:latin typeface="Bookman Old Style" panose="02050604050505020204" pitchFamily="18" charset="0"/>
              </a:rPr>
              <a:t>coelomic</a:t>
            </a:r>
            <a:r>
              <a:rPr lang="en-US" dirty="0">
                <a:latin typeface="Bookman Old Style" panose="02050604050505020204" pitchFamily="18" charset="0"/>
              </a:rPr>
              <a:t> cavity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840" y="2072146"/>
            <a:ext cx="3906770" cy="2636536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60070" y="1962150"/>
            <a:ext cx="789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These is a foot that is used for moving around.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825" y="2448800"/>
            <a:ext cx="3257550" cy="210415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01980" y="2331482"/>
            <a:ext cx="78905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They also have a peculiar water-driven tube system that they use for moving around.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740" y="2673696"/>
            <a:ext cx="2384747" cy="2034985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586354" y="2977813"/>
            <a:ext cx="4925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They have hard calcium carbonate structures that they use as a skeleton.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2802" y="944491"/>
            <a:ext cx="2561146" cy="2035318"/>
          </a:xfrm>
          <a:prstGeom prst="round2DiagRect">
            <a:avLst>
              <a:gd name="adj1" fmla="val 5275"/>
              <a:gd name="adj2" fmla="val 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586354" y="3603388"/>
            <a:ext cx="492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Examples are starfish and sea urchins.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3713"/>
            <a:ext cx="2438400" cy="1624584"/>
          </a:xfrm>
          <a:prstGeom prst="roundRect">
            <a:avLst>
              <a:gd name="adj" fmla="val 31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4" r="17445" b="12280"/>
          <a:stretch/>
        </p:blipFill>
        <p:spPr>
          <a:xfrm>
            <a:off x="3811871" y="1023713"/>
            <a:ext cx="2388903" cy="1624584"/>
          </a:xfrm>
          <a:prstGeom prst="roundRect">
            <a:avLst>
              <a:gd name="adj" fmla="val 31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C:\Documents and Settings\user\Desktop\Bio\hydra.png"/>
          <p:cNvPicPr>
            <a:picLocks noChangeAspect="1" noChangeArrowheads="1"/>
          </p:cNvPicPr>
          <p:nvPr/>
        </p:nvPicPr>
        <p:blipFill>
          <a:blip r:embed="rId10"/>
          <a:srcRect b="4389"/>
          <a:stretch>
            <a:fillRect/>
          </a:stretch>
        </p:blipFill>
        <p:spPr bwMode="auto">
          <a:xfrm>
            <a:off x="548254" y="3594275"/>
            <a:ext cx="2451652" cy="1146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20" name="Rounded Rectangular Callout 19"/>
          <p:cNvSpPr/>
          <p:nvPr/>
        </p:nvSpPr>
        <p:spPr>
          <a:xfrm>
            <a:off x="664565" y="927336"/>
            <a:ext cx="2705366" cy="457480"/>
          </a:xfrm>
          <a:prstGeom prst="wedgeRoundRectCallout">
            <a:avLst>
              <a:gd name="adj1" fmla="val -21945"/>
              <a:gd name="adj2" fmla="val -112065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err="1">
                <a:solidFill>
                  <a:srgbClr val="C00000"/>
                </a:solidFill>
                <a:latin typeface="Bookman Old Style" panose="02050604050505020204" pitchFamily="18" charset="0"/>
              </a:rPr>
              <a:t>Echino</a:t>
            </a:r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 means spines</a:t>
            </a:r>
          </a:p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Derma means skin</a:t>
            </a:r>
          </a:p>
        </p:txBody>
      </p:sp>
    </p:spTree>
    <p:extLst>
      <p:ext uri="{BB962C8B-B14F-4D97-AF65-F5344CB8AC3E}">
        <p14:creationId xmlns:p14="http://schemas.microsoft.com/office/powerpoint/2010/main" val="20485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05790" y="361950"/>
            <a:ext cx="1908810" cy="374571"/>
          </a:xfrm>
          <a:prstGeom prst="roundRect">
            <a:avLst/>
          </a:prstGeom>
          <a:solidFill>
            <a:srgbClr val="C010A7"/>
          </a:solidFill>
          <a:ln>
            <a:solidFill>
              <a:srgbClr val="FFC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1" dirty="0" err="1">
                <a:solidFill>
                  <a:srgbClr val="FFFFC1"/>
                </a:solidFill>
                <a:latin typeface="Bookman Old Style" panose="02050604050505020204" pitchFamily="18" charset="0"/>
              </a:rPr>
              <a:t>Protochordata</a:t>
            </a:r>
            <a:endParaRPr lang="en-US" sz="1600" b="1" dirty="0">
              <a:solidFill>
                <a:srgbClr val="FFFFC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0070" y="782419"/>
            <a:ext cx="79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These animals are bilaterally symmetrical, triploblastic and have a coelom.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49" y="1428750"/>
            <a:ext cx="2407278" cy="1624584"/>
          </a:xfrm>
          <a:prstGeom prst="roundRect">
            <a:avLst>
              <a:gd name="adj" fmla="val 31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60070" y="1427312"/>
            <a:ext cx="5002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In addition, they show a new feature of body design, namely a </a:t>
            </a:r>
            <a:r>
              <a:rPr lang="en-US" b="1" i="1" dirty="0">
                <a:solidFill>
                  <a:srgbClr val="C010A7"/>
                </a:solidFill>
                <a:latin typeface="Bookman Old Style" panose="02050604050505020204" pitchFamily="18" charset="0"/>
              </a:rPr>
              <a:t>notochord</a:t>
            </a:r>
            <a:r>
              <a:rPr lang="en-US" dirty="0">
                <a:latin typeface="Bookman Old Style" panose="02050604050505020204" pitchFamily="18" charset="0"/>
              </a:rPr>
              <a:t>, at least at some stages during their lives.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42" y="1310205"/>
            <a:ext cx="2649337" cy="1524000"/>
          </a:xfrm>
          <a:prstGeom prst="roundRect">
            <a:avLst>
              <a:gd name="adj" fmla="val 3199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60070" y="2266950"/>
            <a:ext cx="5002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 notochord is a long rod-like support structure (chord=string) that runs along the back of the animal separating the nervous tissue from the gut.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0070" y="3415564"/>
            <a:ext cx="5002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It provides a place for muscles to attach for ease of movement.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14217" y="815766"/>
            <a:ext cx="2000383" cy="446564"/>
          </a:xfrm>
          <a:prstGeom prst="wedgeRoundRectCallout">
            <a:avLst>
              <a:gd name="adj1" fmla="val -19094"/>
              <a:gd name="adj2" fmla="val -90889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Proto means first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524125" y="361950"/>
            <a:ext cx="2514600" cy="796967"/>
          </a:xfrm>
          <a:prstGeom prst="wedgeRoundRectCallout">
            <a:avLst>
              <a:gd name="adj1" fmla="val -57654"/>
              <a:gd name="adj2" fmla="val -25413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Chordata means organisms showing notochord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353317" y="2335951"/>
            <a:ext cx="2286000" cy="921599"/>
          </a:xfrm>
          <a:prstGeom prst="wedgeRoundRectCallout">
            <a:avLst>
              <a:gd name="adj1" fmla="val -36821"/>
              <a:gd name="adj2" fmla="val -89952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A rod-like main supporting structure of the body. </a:t>
            </a:r>
          </a:p>
        </p:txBody>
      </p:sp>
    </p:spTree>
    <p:extLst>
      <p:ext uri="{BB962C8B-B14F-4D97-AF65-F5344CB8AC3E}">
        <p14:creationId xmlns:p14="http://schemas.microsoft.com/office/powerpoint/2010/main" val="8400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3161" y="361950"/>
            <a:ext cx="7341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Protochordates</a:t>
            </a:r>
            <a:r>
              <a:rPr lang="en-US" dirty="0">
                <a:latin typeface="Bookman Old Style" panose="02050604050505020204" pitchFamily="18" charset="0"/>
              </a:rPr>
              <a:t> may not have a proper notochord present at all stages in their lives or for the entire length of the animal.</a:t>
            </a:r>
          </a:p>
        </p:txBody>
      </p:sp>
      <p:sp>
        <p:nvSpPr>
          <p:cNvPr id="3" name="Rectangle 2"/>
          <p:cNvSpPr/>
          <p:nvPr/>
        </p:nvSpPr>
        <p:spPr>
          <a:xfrm>
            <a:off x="583161" y="1006843"/>
            <a:ext cx="789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Protochordates</a:t>
            </a:r>
            <a:r>
              <a:rPr lang="en-US" dirty="0">
                <a:latin typeface="Bookman Old Style" panose="02050604050505020204" pitchFamily="18" charset="0"/>
              </a:rPr>
              <a:t> are marine animals.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83161" y="1374738"/>
            <a:ext cx="7890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79" y="1807406"/>
            <a:ext cx="2443593" cy="1754944"/>
          </a:xfrm>
          <a:prstGeom prst="round2DiagRect">
            <a:avLst>
              <a:gd name="adj1" fmla="val 27739"/>
              <a:gd name="adj2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20" y="1807406"/>
            <a:ext cx="3368271" cy="1754944"/>
          </a:xfrm>
          <a:prstGeom prst="round2DiagRect">
            <a:avLst>
              <a:gd name="adj1" fmla="val 44022"/>
              <a:gd name="adj2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4" y="1807404"/>
            <a:ext cx="1317881" cy="1754945"/>
          </a:xfrm>
          <a:prstGeom prst="round2DiagRect">
            <a:avLst>
              <a:gd name="adj1" fmla="val 25340"/>
              <a:gd name="adj2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553113" y="3638550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Balanoglossus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13397" y="3638550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Herdmania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67400" y="3638550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Amphioxus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2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10275</TotalTime>
  <Words>202</Words>
  <Application>Microsoft Office PowerPoint</Application>
  <PresentationFormat>On-screen Show (16:9)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Debashish Nath</cp:lastModifiedBy>
  <cp:revision>958</cp:revision>
  <dcterms:created xsi:type="dcterms:W3CDTF">2013-07-31T12:47:49Z</dcterms:created>
  <dcterms:modified xsi:type="dcterms:W3CDTF">2024-01-23T12:15:43Z</dcterms:modified>
</cp:coreProperties>
</file>